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BFBA7-2AC2-4854-93A0-16AB9810C6EA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DAEA8-BC97-4935-BC42-42F486E28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2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A4090-EF45-4D1F-94CA-F699B18BC565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808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9" descr="advi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02954"/>
            <a:ext cx="1066800" cy="37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52401" y="6705600"/>
            <a:ext cx="88392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3204785" y="761898"/>
            <a:ext cx="5786872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33CC"/>
                </a:solidFill>
              </a:rPr>
              <a:t>IDEA </a:t>
            </a:r>
            <a:r>
              <a:rPr lang="en-US" sz="1200" b="1" dirty="0" smtClean="0">
                <a:solidFill>
                  <a:srgbClr val="0033CC"/>
                </a:solidFill>
              </a:rPr>
              <a:t>:-</a:t>
            </a:r>
            <a:r>
              <a:rPr lang="en-US" sz="1200" b="1" dirty="0">
                <a:solidFill>
                  <a:srgbClr val="0033CC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To make proper fixture design for job loading</a:t>
            </a:r>
            <a:endParaRPr lang="en-US" altLang="en-US" sz="1200" b="1" dirty="0">
              <a:solidFill>
                <a:prstClr val="black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59063" y="152400"/>
            <a:ext cx="8832594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59063" y="152400"/>
            <a:ext cx="1446718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5782" y="152400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NO </a:t>
            </a:r>
            <a:r>
              <a:rPr lang="en-US" sz="1050" b="1" dirty="0" smtClean="0">
                <a:solidFill>
                  <a:srgbClr val="0033CC"/>
                </a:solidFill>
              </a:rPr>
              <a:t>:- </a:t>
            </a:r>
            <a:r>
              <a:rPr lang="en-US" sz="1050" b="1" dirty="0" smtClean="0"/>
              <a:t>3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5782" y="304774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NAME </a:t>
            </a:r>
            <a:r>
              <a:rPr lang="en-US" sz="1050" b="1" dirty="0" smtClean="0">
                <a:solidFill>
                  <a:srgbClr val="0033CC"/>
                </a:solidFill>
              </a:rPr>
              <a:t>:P15 Team </a:t>
            </a:r>
            <a:endParaRPr lang="en-US" sz="1050" b="1" dirty="0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5782" y="457149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DEPT :-</a:t>
            </a:r>
            <a:r>
              <a:rPr lang="en-US" sz="1050" dirty="0">
                <a:solidFill>
                  <a:srgbClr val="0033CC"/>
                </a:solidFill>
              </a:rPr>
              <a:t>  </a:t>
            </a:r>
            <a:r>
              <a:rPr lang="en-US" sz="1050" b="1" dirty="0" smtClean="0">
                <a:solidFill>
                  <a:prstClr val="black"/>
                </a:solidFill>
              </a:rPr>
              <a:t>Assembly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9063" y="609522"/>
            <a:ext cx="114214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 smtClean="0">
                <a:solidFill>
                  <a:prstClr val="black"/>
                </a:solidFill>
              </a:rPr>
              <a:t>A253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209" y="609522"/>
            <a:ext cx="190357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</a:rPr>
              <a:t>:-Fuel cock </a:t>
            </a:r>
            <a:r>
              <a:rPr lang="en-US" sz="1050" b="1" dirty="0" err="1" smtClean="0">
                <a:solidFill>
                  <a:srgbClr val="0033CC"/>
                </a:solidFill>
              </a:rPr>
              <a:t>Assly</a:t>
            </a:r>
            <a:endParaRPr lang="en-US" sz="1050" b="1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5502" y="152400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5502" y="304774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5502" y="457149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4784" y="609522"/>
            <a:ext cx="3121865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srgbClr val="0033CC"/>
                </a:solidFill>
              </a:rPr>
              <a:t>MACHINE </a:t>
            </a:r>
            <a:r>
              <a:rPr lang="en-US" sz="1050" b="1" dirty="0">
                <a:solidFill>
                  <a:srgbClr val="0033CC"/>
                </a:solidFill>
              </a:rPr>
              <a:t>/ STAGE  :- </a:t>
            </a: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r>
              <a:rPr lang="en-US" sz="1050" b="1" dirty="0" smtClean="0"/>
              <a:t>A253 Assembly Line 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652" y="609522"/>
            <a:ext cx="2665007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OPERATION 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>
                <a:solidFill>
                  <a:srgbClr val="0033CC"/>
                </a:solidFill>
              </a:rPr>
              <a:t> </a:t>
            </a:r>
            <a:r>
              <a:rPr lang="en-US" sz="1050" b="1" dirty="0" smtClean="0">
                <a:solidFill>
                  <a:prstClr val="black"/>
                </a:solidFill>
              </a:rPr>
              <a:t>Bowl fitment stage.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803789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KK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7240367" y="152400"/>
            <a:ext cx="1751290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1" name="WordArt 16"/>
          <p:cNvSpPr>
            <a:spLocks noChangeArrowheads="1" noChangeShapeType="1" noTextEdit="1"/>
          </p:cNvSpPr>
          <p:nvPr/>
        </p:nvSpPr>
        <p:spPr bwMode="auto">
          <a:xfrm>
            <a:off x="7316510" y="228587"/>
            <a:ext cx="1598890" cy="2710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KAIZEN </a:t>
            </a:r>
            <a:r>
              <a:rPr lang="en-I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 IDEA </a:t>
            </a:r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SHEET</a:t>
            </a: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5108361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QM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5412934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PM</a:t>
            </a:r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5717506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JH</a:t>
            </a: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6022078" y="152400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SHE</a:t>
            </a:r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6326650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OT</a:t>
            </a:r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6631222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DM</a:t>
            </a: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6935795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E&amp;T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4803789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108361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412934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5717506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6022078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6326650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30"/>
          <p:cNvSpPr>
            <a:spLocks noChangeArrowheads="1"/>
          </p:cNvSpPr>
          <p:nvPr/>
        </p:nvSpPr>
        <p:spPr bwMode="auto">
          <a:xfrm>
            <a:off x="6631222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6935795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7" name="Rectangle 32"/>
          <p:cNvSpPr>
            <a:spLocks noChangeArrowheads="1"/>
          </p:cNvSpPr>
          <p:nvPr/>
        </p:nvSpPr>
        <p:spPr bwMode="auto">
          <a:xfrm>
            <a:off x="4803789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</a:t>
            </a:r>
          </a:p>
        </p:txBody>
      </p:sp>
      <p:sp>
        <p:nvSpPr>
          <p:cNvPr id="48" name="Rectangle 33"/>
          <p:cNvSpPr>
            <a:spLocks noChangeArrowheads="1"/>
          </p:cNvSpPr>
          <p:nvPr/>
        </p:nvSpPr>
        <p:spPr bwMode="auto">
          <a:xfrm>
            <a:off x="5108361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Q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5412934" y="457149"/>
            <a:ext cx="609144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" b="1" dirty="0">
                <a:solidFill>
                  <a:prstClr val="black"/>
                </a:solidFill>
              </a:rPr>
              <a:t>DEF :-</a:t>
            </a:r>
            <a:r>
              <a:rPr lang="en-US" sz="500" b="1" dirty="0">
                <a:solidFill>
                  <a:prstClr val="black"/>
                </a:solidFill>
              </a:rPr>
              <a:t> </a:t>
            </a:r>
            <a:r>
              <a:rPr lang="en-US" sz="1000" b="1" dirty="0">
                <a:solidFill>
                  <a:prstClr val="black"/>
                </a:solidFill>
              </a:rPr>
              <a:t>A</a:t>
            </a:r>
            <a:endParaRPr lang="en-US" sz="500" b="1" dirty="0">
              <a:solidFill>
                <a:prstClr val="black"/>
              </a:solidFill>
            </a:endParaRP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6022078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51" name="Rectangle 36"/>
          <p:cNvSpPr>
            <a:spLocks noChangeArrowheads="1"/>
          </p:cNvSpPr>
          <p:nvPr/>
        </p:nvSpPr>
        <p:spPr bwMode="auto">
          <a:xfrm>
            <a:off x="6326650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6631222" y="457149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6935795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M</a:t>
            </a:r>
          </a:p>
        </p:txBody>
      </p:sp>
      <p:sp>
        <p:nvSpPr>
          <p:cNvPr id="54" name="Rectangle 39"/>
          <p:cNvSpPr>
            <a:spLocks noChangeArrowheads="1"/>
          </p:cNvSpPr>
          <p:nvPr/>
        </p:nvSpPr>
        <p:spPr bwMode="auto">
          <a:xfrm>
            <a:off x="159063" y="761899"/>
            <a:ext cx="3045722" cy="609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KAIZEN THEME </a:t>
            </a:r>
            <a:r>
              <a:rPr lang="en-US" sz="1200" b="1" dirty="0" smtClean="0">
                <a:solidFill>
                  <a:srgbClr val="0000CC"/>
                </a:solidFill>
              </a:rPr>
              <a:t>: </a:t>
            </a:r>
            <a:r>
              <a:rPr lang="en-US" sz="1200" b="1" dirty="0" smtClean="0"/>
              <a:t>To eliminate may happen accident.</a:t>
            </a:r>
            <a:endParaRPr lang="en-US" altLang="en-US" sz="1200" b="1" dirty="0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159063" y="1371395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00" b="1" dirty="0">
                <a:solidFill>
                  <a:srgbClr val="0033CC"/>
                </a:solidFill>
              </a:rPr>
              <a:t>WIDELY/DEEPLY:-</a:t>
            </a:r>
            <a:endParaRPr lang="en-US" sz="800" b="1" dirty="0">
              <a:solidFill>
                <a:srgbClr val="0033CC"/>
              </a:solidFill>
            </a:endParaRPr>
          </a:p>
        </p:txBody>
      </p:sp>
      <p:sp>
        <p:nvSpPr>
          <p:cNvPr id="56" name="Rectangle 42"/>
          <p:cNvSpPr>
            <a:spLocks noChangeArrowheads="1"/>
          </p:cNvSpPr>
          <p:nvPr/>
        </p:nvSpPr>
        <p:spPr bwMode="auto">
          <a:xfrm>
            <a:off x="159063" y="1599956"/>
            <a:ext cx="3045722" cy="228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33CC"/>
                </a:solidFill>
              </a:rPr>
              <a:t>PROBLEM / PRESENT STATUS </a:t>
            </a:r>
            <a:r>
              <a:rPr lang="en-US" sz="1200" b="1" dirty="0" smtClean="0">
                <a:solidFill>
                  <a:srgbClr val="0033CC"/>
                </a:solidFill>
              </a:rPr>
              <a:t>:-  </a:t>
            </a:r>
            <a:r>
              <a:rPr lang="en-US" sz="1050" b="1" dirty="0" smtClean="0"/>
              <a:t>Unsafe condition at bowl fitment stage as job gets tilt due to job locating  pin height less</a:t>
            </a:r>
            <a:r>
              <a:rPr lang="en-US" sz="1200" b="1" dirty="0" smtClean="0"/>
              <a:t>.</a:t>
            </a:r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altLang="en-US" sz="1100" b="1" dirty="0"/>
          </a:p>
        </p:txBody>
      </p:sp>
      <p:sp>
        <p:nvSpPr>
          <p:cNvPr id="57" name="Rectangle 43"/>
          <p:cNvSpPr>
            <a:spLocks noChangeArrowheads="1"/>
          </p:cNvSpPr>
          <p:nvPr/>
        </p:nvSpPr>
        <p:spPr bwMode="auto">
          <a:xfrm>
            <a:off x="3204785" y="1142833"/>
            <a:ext cx="3274151" cy="274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 smtClean="0">
                <a:solidFill>
                  <a:srgbClr val="0033CC"/>
                </a:solidFill>
              </a:rPr>
              <a:t>COUNTERMEASURE:- </a:t>
            </a:r>
            <a:r>
              <a:rPr lang="en-US" sz="1200" b="1" dirty="0" smtClean="0"/>
              <a:t>Job locating pin height increase to avoid tilting of job.</a:t>
            </a:r>
            <a:endParaRPr lang="en-US" sz="1200" b="1" dirty="0"/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936" y="114283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936" y="1295208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936" y="144758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936" y="1599956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370" y="114283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prstClr val="black"/>
                </a:solidFill>
              </a:rPr>
              <a:t>1</a:t>
            </a:r>
            <a:r>
              <a:rPr lang="en-US" sz="1050" b="1" dirty="0" smtClean="0">
                <a:solidFill>
                  <a:prstClr val="black"/>
                </a:solidFill>
              </a:rPr>
              <a:t> No.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370" y="1295208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0 No.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370" y="144758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12.06.2016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370" y="1599956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17.06.2016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6" name="Rectangle 52"/>
          <p:cNvSpPr>
            <a:spLocks noChangeArrowheads="1"/>
          </p:cNvSpPr>
          <p:nvPr/>
        </p:nvSpPr>
        <p:spPr bwMode="auto">
          <a:xfrm>
            <a:off x="6478938" y="1904706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TEAM MEMBERS :- </a:t>
            </a:r>
          </a:p>
        </p:txBody>
      </p:sp>
      <p:sp>
        <p:nvSpPr>
          <p:cNvPr id="67" name="Rectangle 55"/>
          <p:cNvSpPr>
            <a:spLocks noChangeArrowheads="1"/>
          </p:cNvSpPr>
          <p:nvPr/>
        </p:nvSpPr>
        <p:spPr bwMode="auto">
          <a:xfrm>
            <a:off x="6478938" y="2361827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938" y="2514202"/>
            <a:ext cx="2512721" cy="761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 smtClean="0">
                <a:solidFill>
                  <a:prstClr val="black"/>
                </a:solidFill>
              </a:rPr>
              <a:t>Prevent  minor accidents.</a:t>
            </a:r>
          </a:p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 smtClean="0">
                <a:solidFill>
                  <a:prstClr val="black"/>
                </a:solidFill>
              </a:rPr>
              <a:t>Eliminate unsafe condition.</a:t>
            </a:r>
          </a:p>
          <a:p>
            <a:pPr marL="228600" indent="-228600">
              <a:spcBef>
                <a:spcPct val="20000"/>
              </a:spcBef>
              <a:buAutoNum type="arabicPeriod"/>
            </a:pPr>
            <a:endParaRPr lang="en-US" altLang="en-US" sz="1150" b="1" dirty="0" smtClean="0">
              <a:solidFill>
                <a:prstClr val="black"/>
              </a:solidFill>
            </a:endParaRPr>
          </a:p>
        </p:txBody>
      </p:sp>
      <p:sp>
        <p:nvSpPr>
          <p:cNvPr id="69" name="Rectangle 59"/>
          <p:cNvSpPr>
            <a:spLocks noChangeArrowheads="1"/>
          </p:cNvSpPr>
          <p:nvPr/>
        </p:nvSpPr>
        <p:spPr bwMode="auto">
          <a:xfrm>
            <a:off x="159063" y="6475934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MANAGER’S SIGN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err="1" smtClean="0">
                <a:solidFill>
                  <a:srgbClr val="0000CC"/>
                </a:solidFill>
              </a:rPr>
              <a:t>Janardan</a:t>
            </a:r>
            <a:r>
              <a:rPr lang="en-US" sz="1200" b="1" dirty="0" smtClean="0">
                <a:solidFill>
                  <a:srgbClr val="0000CC"/>
                </a:solidFill>
              </a:rPr>
              <a:t> </a:t>
            </a:r>
            <a:r>
              <a:rPr lang="en-US" sz="1200" b="1" dirty="0" err="1" smtClean="0">
                <a:solidFill>
                  <a:srgbClr val="0000CC"/>
                </a:solidFill>
              </a:rPr>
              <a:t>Sathe</a:t>
            </a:r>
            <a:endParaRPr lang="en-US" sz="1200" b="1" dirty="0"/>
          </a:p>
        </p:txBody>
      </p:sp>
      <p:sp>
        <p:nvSpPr>
          <p:cNvPr id="70" name="Rectangle 60"/>
          <p:cNvSpPr>
            <a:spLocks noChangeArrowheads="1"/>
          </p:cNvSpPr>
          <p:nvPr/>
        </p:nvSpPr>
        <p:spPr bwMode="auto">
          <a:xfrm>
            <a:off x="159063" y="6247374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REGISTERED BY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smtClean="0"/>
              <a:t>Bhavesh Pednekar</a:t>
            </a:r>
            <a:endParaRPr lang="en-US" sz="1200" b="1" dirty="0"/>
          </a:p>
        </p:txBody>
      </p:sp>
      <p:sp>
        <p:nvSpPr>
          <p:cNvPr id="71" name="Rectangle 61"/>
          <p:cNvSpPr>
            <a:spLocks noChangeArrowheads="1"/>
          </p:cNvSpPr>
          <p:nvPr/>
        </p:nvSpPr>
        <p:spPr bwMode="auto">
          <a:xfrm>
            <a:off x="159063" y="6018812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REGISTRATION </a:t>
            </a:r>
            <a:r>
              <a:rPr lang="en-US" sz="1200" b="1" dirty="0" smtClean="0">
                <a:solidFill>
                  <a:srgbClr val="0000CC"/>
                </a:solidFill>
              </a:rPr>
              <a:t>NO. &amp; DATE: </a:t>
            </a:r>
            <a:r>
              <a:rPr lang="en-US" sz="1200" b="1" dirty="0" smtClean="0"/>
              <a:t>17.06.16</a:t>
            </a:r>
            <a:endParaRPr lang="en-US" sz="1200" b="1" dirty="0"/>
          </a:p>
        </p:txBody>
      </p:sp>
      <p:sp>
        <p:nvSpPr>
          <p:cNvPr id="72" name="Rectangle 62"/>
          <p:cNvSpPr>
            <a:spLocks noChangeArrowheads="1"/>
          </p:cNvSpPr>
          <p:nvPr/>
        </p:nvSpPr>
        <p:spPr bwMode="auto">
          <a:xfrm>
            <a:off x="159063" y="3885570"/>
            <a:ext cx="3045722" cy="1752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WHY - WHY ANALYSIS :- 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Why1:  </a:t>
            </a:r>
            <a:r>
              <a:rPr lang="en-US" altLang="en-US" sz="1200" b="1" dirty="0" smtClean="0">
                <a:cs typeface="Arial" charset="0"/>
              </a:rPr>
              <a:t>Chances of may happen accident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2:  </a:t>
            </a:r>
            <a:r>
              <a:rPr lang="en-US" altLang="en-US" sz="1200" b="1" dirty="0" smtClean="0">
                <a:cs typeface="Arial" charset="0"/>
              </a:rPr>
              <a:t>Unsafe condition at bowl fitment</a:t>
            </a:r>
            <a:endParaRPr lang="en-US" sz="1200" b="1" dirty="0" smtClean="0"/>
          </a:p>
          <a:p>
            <a:r>
              <a:rPr lang="en-US" altLang="en-US" sz="1200" b="1" dirty="0">
                <a:solidFill>
                  <a:srgbClr val="0000CC"/>
                </a:solidFill>
                <a:cs typeface="Arial" charset="0"/>
              </a:rPr>
              <a:t>Why </a:t>
            </a:r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3: </a:t>
            </a:r>
            <a:r>
              <a:rPr lang="en-US" altLang="en-US" sz="1200" b="1" dirty="0" smtClean="0">
                <a:cs typeface="Arial" charset="0"/>
              </a:rPr>
              <a:t>Job getting tilt while bowl fitment</a:t>
            </a:r>
            <a:endParaRPr lang="en-US" sz="1200" b="1" dirty="0" smtClean="0"/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4: </a:t>
            </a:r>
            <a:r>
              <a:rPr lang="en-US" altLang="en-US" sz="1200" b="1" dirty="0" smtClean="0">
                <a:cs typeface="Arial" charset="0"/>
              </a:rPr>
              <a:t>Job locating pin height less</a:t>
            </a:r>
            <a:endParaRPr lang="en-US" sz="1200" b="1" dirty="0" smtClean="0"/>
          </a:p>
          <a:p>
            <a:endParaRPr lang="en-US" sz="1200" b="1" dirty="0"/>
          </a:p>
        </p:txBody>
      </p:sp>
      <p:sp>
        <p:nvSpPr>
          <p:cNvPr id="73" name="Rectangle 63"/>
          <p:cNvSpPr>
            <a:spLocks noChangeArrowheads="1"/>
          </p:cNvSpPr>
          <p:nvPr/>
        </p:nvSpPr>
        <p:spPr bwMode="auto">
          <a:xfrm>
            <a:off x="3204785" y="3885572"/>
            <a:ext cx="3274151" cy="281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100" b="1" dirty="0">
                <a:solidFill>
                  <a:srgbClr val="0000CC"/>
                </a:solidFill>
              </a:rPr>
              <a:t>RESULT </a:t>
            </a:r>
            <a:r>
              <a:rPr lang="en-US" sz="1100" b="1" dirty="0" smtClean="0">
                <a:solidFill>
                  <a:srgbClr val="0000CC"/>
                </a:solidFill>
              </a:rPr>
              <a:t>:-</a:t>
            </a: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</p:txBody>
      </p:sp>
      <p:sp>
        <p:nvSpPr>
          <p:cNvPr id="74" name="Rectangle 64"/>
          <p:cNvSpPr>
            <a:spLocks noChangeArrowheads="1"/>
          </p:cNvSpPr>
          <p:nvPr/>
        </p:nvSpPr>
        <p:spPr bwMode="auto">
          <a:xfrm>
            <a:off x="6478938" y="5104566"/>
            <a:ext cx="2512721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00CC"/>
                </a:solidFill>
              </a:rPr>
              <a:t>COST INCURRED FOR MAKING KAIZEN</a:t>
            </a:r>
          </a:p>
        </p:txBody>
      </p:sp>
      <p:sp>
        <p:nvSpPr>
          <p:cNvPr id="75" name="Rectangle 65"/>
          <p:cNvSpPr>
            <a:spLocks noChangeArrowheads="1"/>
          </p:cNvSpPr>
          <p:nvPr/>
        </p:nvSpPr>
        <p:spPr bwMode="auto">
          <a:xfrm>
            <a:off x="6478936" y="5333128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MATERIAL COST </a:t>
            </a:r>
          </a:p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IN RS</a:t>
            </a:r>
            <a:endParaRPr lang="en-US" altLang="en-US" sz="800" b="1" dirty="0">
              <a:solidFill>
                <a:prstClr val="black"/>
              </a:solidFill>
            </a:endParaRPr>
          </a:p>
        </p:txBody>
      </p:sp>
      <p:sp>
        <p:nvSpPr>
          <p:cNvPr id="76" name="Rectangle 66"/>
          <p:cNvSpPr>
            <a:spLocks noChangeArrowheads="1"/>
          </p:cNvSpPr>
          <p:nvPr/>
        </p:nvSpPr>
        <p:spPr bwMode="auto">
          <a:xfrm>
            <a:off x="6478938" y="5866438"/>
            <a:ext cx="2512721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800" b="1" dirty="0">
                <a:solidFill>
                  <a:srgbClr val="0000CC"/>
                </a:solidFill>
              </a:rPr>
              <a:t>SCOPE &amp; PLAN FOR HORIZONTAL DEPLOYMENT</a:t>
            </a:r>
          </a:p>
        </p:txBody>
      </p:sp>
      <p:sp>
        <p:nvSpPr>
          <p:cNvPr id="77" name="Rectangle 67"/>
          <p:cNvSpPr>
            <a:spLocks noChangeArrowheads="1"/>
          </p:cNvSpPr>
          <p:nvPr/>
        </p:nvSpPr>
        <p:spPr bwMode="auto">
          <a:xfrm>
            <a:off x="7316510" y="5333128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LABOUR COST </a:t>
            </a:r>
          </a:p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IN RS</a:t>
            </a:r>
            <a:endParaRPr lang="en-US" altLang="en-US" sz="800" b="1" dirty="0">
              <a:solidFill>
                <a:prstClr val="black"/>
              </a:solidFill>
            </a:endParaRPr>
          </a:p>
        </p:txBody>
      </p:sp>
      <p:sp>
        <p:nvSpPr>
          <p:cNvPr id="78" name="Rectangle 68"/>
          <p:cNvSpPr>
            <a:spLocks noChangeArrowheads="1"/>
          </p:cNvSpPr>
          <p:nvPr/>
        </p:nvSpPr>
        <p:spPr bwMode="auto">
          <a:xfrm>
            <a:off x="8154086" y="5333128"/>
            <a:ext cx="837573" cy="30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000" tIns="72000" rIns="180000" anchor="ctr"/>
          <a:lstStyle/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TOTAL COST </a:t>
            </a:r>
          </a:p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IN RS</a:t>
            </a:r>
            <a:endParaRPr lang="en-US" altLang="en-US" sz="800" b="1" dirty="0">
              <a:solidFill>
                <a:prstClr val="black"/>
              </a:solidFill>
            </a:endParaRPr>
          </a:p>
        </p:txBody>
      </p:sp>
      <p:sp>
        <p:nvSpPr>
          <p:cNvPr id="79" name="Rectangle 69"/>
          <p:cNvSpPr>
            <a:spLocks noChangeArrowheads="1"/>
          </p:cNvSpPr>
          <p:nvPr/>
        </p:nvSpPr>
        <p:spPr bwMode="auto">
          <a:xfrm>
            <a:off x="6478936" y="5637876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------------</a:t>
            </a:r>
          </a:p>
        </p:txBody>
      </p:sp>
      <p:sp>
        <p:nvSpPr>
          <p:cNvPr id="80" name="Rectangle 70"/>
          <p:cNvSpPr>
            <a:spLocks noChangeArrowheads="1"/>
          </p:cNvSpPr>
          <p:nvPr/>
        </p:nvSpPr>
        <p:spPr bwMode="auto">
          <a:xfrm>
            <a:off x="7316510" y="5637876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1" name="Rectangle 71"/>
          <p:cNvSpPr>
            <a:spLocks noChangeArrowheads="1"/>
          </p:cNvSpPr>
          <p:nvPr/>
        </p:nvSpPr>
        <p:spPr bwMode="auto">
          <a:xfrm>
            <a:off x="8154083" y="5637876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2" name="Rectangle 72"/>
          <p:cNvSpPr>
            <a:spLocks noChangeArrowheads="1"/>
          </p:cNvSpPr>
          <p:nvPr/>
        </p:nvSpPr>
        <p:spPr bwMode="auto">
          <a:xfrm>
            <a:off x="6478938" y="6094999"/>
            <a:ext cx="228429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SR.</a:t>
            </a:r>
          </a:p>
          <a:p>
            <a:pPr algn="ctr"/>
            <a:r>
              <a:rPr lang="en-US" sz="1000" b="1" dirty="0">
                <a:solidFill>
                  <a:prstClr val="black"/>
                </a:solidFill>
              </a:rPr>
              <a:t>NO.</a:t>
            </a:r>
          </a:p>
        </p:txBody>
      </p:sp>
      <p:sp>
        <p:nvSpPr>
          <p:cNvPr id="83" name="Rectangle 73"/>
          <p:cNvSpPr>
            <a:spLocks noChangeArrowheads="1"/>
          </p:cNvSpPr>
          <p:nvPr/>
        </p:nvSpPr>
        <p:spPr bwMode="auto">
          <a:xfrm>
            <a:off x="6707365" y="6094999"/>
            <a:ext cx="456858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CELL</a:t>
            </a:r>
          </a:p>
        </p:txBody>
      </p:sp>
      <p:sp>
        <p:nvSpPr>
          <p:cNvPr id="84" name="Rectangle 74"/>
          <p:cNvSpPr>
            <a:spLocks noChangeArrowheads="1"/>
          </p:cNvSpPr>
          <p:nvPr/>
        </p:nvSpPr>
        <p:spPr bwMode="auto">
          <a:xfrm>
            <a:off x="7164226" y="6094999"/>
            <a:ext cx="533001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TARGET</a:t>
            </a:r>
          </a:p>
        </p:txBody>
      </p:sp>
      <p:sp>
        <p:nvSpPr>
          <p:cNvPr id="85" name="Rectangle 75"/>
          <p:cNvSpPr>
            <a:spLocks noChangeArrowheads="1"/>
          </p:cNvSpPr>
          <p:nvPr/>
        </p:nvSpPr>
        <p:spPr bwMode="auto">
          <a:xfrm>
            <a:off x="7697225" y="6094999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RESPONSIBILITY</a:t>
            </a:r>
          </a:p>
        </p:txBody>
      </p:sp>
      <p:sp>
        <p:nvSpPr>
          <p:cNvPr id="86" name="Rectangle 76"/>
          <p:cNvSpPr>
            <a:spLocks noChangeArrowheads="1"/>
          </p:cNvSpPr>
          <p:nvPr/>
        </p:nvSpPr>
        <p:spPr bwMode="auto">
          <a:xfrm>
            <a:off x="8534799" y="6094999"/>
            <a:ext cx="456858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STATUS</a:t>
            </a:r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6707365" y="6323560"/>
            <a:ext cx="456858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8" name="Rectangle 79"/>
          <p:cNvSpPr>
            <a:spLocks noChangeArrowheads="1"/>
          </p:cNvSpPr>
          <p:nvPr/>
        </p:nvSpPr>
        <p:spPr bwMode="auto">
          <a:xfrm>
            <a:off x="7164226" y="6323560"/>
            <a:ext cx="533001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9" name="Rectangle 80"/>
          <p:cNvSpPr>
            <a:spLocks noChangeArrowheads="1"/>
          </p:cNvSpPr>
          <p:nvPr/>
        </p:nvSpPr>
        <p:spPr bwMode="auto">
          <a:xfrm>
            <a:off x="7697225" y="6323560"/>
            <a:ext cx="837574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0" name="Rectangle 81"/>
          <p:cNvSpPr>
            <a:spLocks noChangeArrowheads="1"/>
          </p:cNvSpPr>
          <p:nvPr/>
        </p:nvSpPr>
        <p:spPr bwMode="auto">
          <a:xfrm>
            <a:off x="8458656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1" name="Rectangle 85"/>
          <p:cNvSpPr>
            <a:spLocks noChangeArrowheads="1"/>
          </p:cNvSpPr>
          <p:nvPr/>
        </p:nvSpPr>
        <p:spPr bwMode="auto">
          <a:xfrm>
            <a:off x="6478938" y="3276075"/>
            <a:ext cx="2512721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KAIZEN SUSTENANCE</a:t>
            </a:r>
          </a:p>
        </p:txBody>
      </p:sp>
      <p:sp>
        <p:nvSpPr>
          <p:cNvPr id="93" name="Rectangle 105"/>
          <p:cNvSpPr>
            <a:spLocks noChangeArrowheads="1"/>
          </p:cNvSpPr>
          <p:nvPr/>
        </p:nvSpPr>
        <p:spPr bwMode="auto">
          <a:xfrm>
            <a:off x="159063" y="81643"/>
            <a:ext cx="8832594" cy="6552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4" name="Line 83"/>
          <p:cNvSpPr>
            <a:spLocks noChangeShapeType="1"/>
          </p:cNvSpPr>
          <p:nvPr/>
        </p:nvSpPr>
        <p:spPr bwMode="auto">
          <a:xfrm>
            <a:off x="6326650" y="1979306"/>
            <a:ext cx="0" cy="26824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5" name="Rectangle 84"/>
          <p:cNvSpPr>
            <a:spLocks noChangeArrowheads="1"/>
          </p:cNvSpPr>
          <p:nvPr/>
        </p:nvSpPr>
        <p:spPr bwMode="auto">
          <a:xfrm>
            <a:off x="3280929" y="1371395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6" name="Rectangle 82"/>
          <p:cNvSpPr>
            <a:spLocks noChangeArrowheads="1"/>
          </p:cNvSpPr>
          <p:nvPr/>
        </p:nvSpPr>
        <p:spPr bwMode="auto">
          <a:xfrm>
            <a:off x="159064" y="5637876"/>
            <a:ext cx="2969579" cy="38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FF0000"/>
                </a:solidFill>
              </a:rPr>
              <a:t>ROOT </a:t>
            </a:r>
            <a:r>
              <a:rPr lang="en-US" sz="1200" b="1" dirty="0" smtClean="0">
                <a:solidFill>
                  <a:srgbClr val="FF0000"/>
                </a:solidFill>
              </a:rPr>
              <a:t>CAUSE:- Job locating pin height less.</a:t>
            </a:r>
            <a:endParaRPr lang="en-US" altLang="en-US" sz="12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7" name="Line 86"/>
          <p:cNvSpPr>
            <a:spLocks noChangeShapeType="1"/>
          </p:cNvSpPr>
          <p:nvPr/>
        </p:nvSpPr>
        <p:spPr bwMode="auto">
          <a:xfrm>
            <a:off x="6326650" y="1904706"/>
            <a:ext cx="0" cy="27300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8" name="Line 87"/>
          <p:cNvSpPr>
            <a:spLocks noChangeShapeType="1"/>
          </p:cNvSpPr>
          <p:nvPr/>
        </p:nvSpPr>
        <p:spPr bwMode="auto">
          <a:xfrm>
            <a:off x="6326650" y="2152313"/>
            <a:ext cx="0" cy="76187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9" name="Rectangle 84"/>
          <p:cNvSpPr>
            <a:spLocks noChangeArrowheads="1"/>
          </p:cNvSpPr>
          <p:nvPr/>
        </p:nvSpPr>
        <p:spPr bwMode="auto">
          <a:xfrm>
            <a:off x="5869793" y="3657010"/>
            <a:ext cx="609145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AFTER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6631222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 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78938" y="6323560"/>
            <a:ext cx="228429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2" name="Rectangle 53"/>
          <p:cNvSpPr>
            <a:spLocks noChangeArrowheads="1"/>
          </p:cNvSpPr>
          <p:nvPr/>
        </p:nvSpPr>
        <p:spPr bwMode="auto">
          <a:xfrm>
            <a:off x="6478938" y="2057079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 err="1" smtClean="0">
                <a:solidFill>
                  <a:prstClr val="black"/>
                </a:solidFill>
              </a:rPr>
              <a:t>Sheetal</a:t>
            </a:r>
            <a:r>
              <a:rPr lang="en-US" sz="1100" b="1" dirty="0" smtClean="0">
                <a:solidFill>
                  <a:prstClr val="black"/>
                </a:solidFill>
              </a:rPr>
              <a:t> </a:t>
            </a:r>
            <a:r>
              <a:rPr lang="en-US" sz="1100" b="1" dirty="0" err="1" smtClean="0">
                <a:solidFill>
                  <a:prstClr val="black"/>
                </a:solidFill>
              </a:rPr>
              <a:t>jadhav</a:t>
            </a:r>
            <a:r>
              <a:rPr lang="en-US" sz="1100" b="1" dirty="0" smtClean="0">
                <a:solidFill>
                  <a:prstClr val="black"/>
                </a:solidFill>
              </a:rPr>
              <a:t>, Nitin Sutar</a:t>
            </a:r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3" name="Rectangle 54"/>
          <p:cNvSpPr>
            <a:spLocks noChangeArrowheads="1"/>
          </p:cNvSpPr>
          <p:nvPr/>
        </p:nvSpPr>
        <p:spPr bwMode="auto">
          <a:xfrm>
            <a:off x="6478938" y="2209453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Bhavesh Sir</a:t>
            </a:r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938" y="3580822"/>
            <a:ext cx="2512721" cy="152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</a:rPr>
              <a:t>WHAT TO </a:t>
            </a:r>
            <a:r>
              <a:rPr lang="en-US" sz="1200" b="1" dirty="0" smtClean="0">
                <a:solidFill>
                  <a:srgbClr val="0000CC"/>
                </a:solidFill>
              </a:rPr>
              <a:t>DO</a:t>
            </a:r>
            <a:r>
              <a:rPr lang="en-US" sz="1200" b="1" dirty="0" smtClean="0"/>
              <a:t>:  NA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HOW TO DO:  </a:t>
            </a:r>
            <a:r>
              <a:rPr lang="en-US" sz="1200" b="1" dirty="0" smtClean="0"/>
              <a:t>NA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FREQUENCY :-</a:t>
            </a:r>
            <a:r>
              <a:rPr lang="en-US" sz="1200" b="1" dirty="0" smtClean="0"/>
              <a:t>NA</a:t>
            </a:r>
            <a:endParaRPr lang="en-US" sz="1050" b="1" dirty="0"/>
          </a:p>
        </p:txBody>
      </p:sp>
      <p:sp>
        <p:nvSpPr>
          <p:cNvPr id="105" name="Rectangle 83"/>
          <p:cNvSpPr>
            <a:spLocks noChangeArrowheads="1"/>
          </p:cNvSpPr>
          <p:nvPr/>
        </p:nvSpPr>
        <p:spPr bwMode="auto">
          <a:xfrm>
            <a:off x="2595641" y="3657010"/>
            <a:ext cx="609145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BEFORE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2267" y="234326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P15</a:t>
            </a:r>
            <a:endParaRPr lang="en-US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3752893" y="457200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 monitoring</a:t>
            </a:r>
            <a:endParaRPr lang="en-US" dirty="0"/>
          </a:p>
        </p:txBody>
      </p:sp>
      <p:pic>
        <p:nvPicPr>
          <p:cNvPr id="481282" name="Picture 2" descr="F:\bhavesh\Existing Data\20160810_123624.jpg"/>
          <p:cNvPicPr>
            <a:picLocks noChangeAspect="1" noChangeArrowheads="1"/>
          </p:cNvPicPr>
          <p:nvPr/>
        </p:nvPicPr>
        <p:blipFill>
          <a:blip r:embed="rId4" cstate="print"/>
          <a:srcRect l="11250"/>
          <a:stretch>
            <a:fillRect/>
          </a:stretch>
        </p:blipFill>
        <p:spPr bwMode="auto">
          <a:xfrm>
            <a:off x="533400" y="2204357"/>
            <a:ext cx="1803400" cy="1632857"/>
          </a:xfrm>
          <a:prstGeom prst="rect">
            <a:avLst/>
          </a:prstGeom>
          <a:noFill/>
        </p:spPr>
      </p:pic>
      <p:pic>
        <p:nvPicPr>
          <p:cNvPr id="481283" name="Picture 3" descr="F:\bhavesh\Existing Data\20160810_1236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1877786"/>
            <a:ext cx="2438400" cy="1959429"/>
          </a:xfrm>
          <a:prstGeom prst="rect">
            <a:avLst/>
          </a:prstGeom>
          <a:noFill/>
        </p:spPr>
      </p:pic>
      <p:sp>
        <p:nvSpPr>
          <p:cNvPr id="106" name="Oval 105"/>
          <p:cNvSpPr/>
          <p:nvPr/>
        </p:nvSpPr>
        <p:spPr bwMode="auto">
          <a:xfrm>
            <a:off x="4343400" y="2544840"/>
            <a:ext cx="609600" cy="389513"/>
          </a:xfrm>
          <a:prstGeom prst="ellipse">
            <a:avLst/>
          </a:prstGeom>
          <a:noFill/>
          <a:ln w="19050" cap="sq">
            <a:solidFill>
              <a:srgbClr val="FF0000"/>
            </a:solidFill>
            <a:bevel/>
            <a:headEnd/>
            <a:tailEnd/>
          </a:ln>
        </p:spPr>
        <p:txBody>
          <a:bodyPr wrap="square" lIns="0" tIns="0" rIns="0" bIns="0" rtlCol="0" anchor="ctr">
            <a:spAutoFit/>
          </a:bodyPr>
          <a:lstStyle/>
          <a:p>
            <a:pPr marL="342900" indent="-342900" algn="ctr"/>
            <a:endParaRPr lang="en-US" b="1">
              <a:latin typeface="Arial Narrow" pitchFamily="34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914400" y="2953055"/>
            <a:ext cx="609600" cy="389513"/>
          </a:xfrm>
          <a:prstGeom prst="ellipse">
            <a:avLst/>
          </a:prstGeom>
          <a:noFill/>
          <a:ln w="19050" cap="sq">
            <a:solidFill>
              <a:srgbClr val="FF0000"/>
            </a:solidFill>
            <a:bevel/>
            <a:headEnd/>
            <a:tailEnd/>
          </a:ln>
        </p:spPr>
        <p:txBody>
          <a:bodyPr wrap="square" lIns="0" tIns="0" rIns="0" bIns="0" rtlCol="0" anchor="ctr">
            <a:spAutoFit/>
          </a:bodyPr>
          <a:lstStyle/>
          <a:p>
            <a:pPr marL="342900" indent="-342900" algn="ctr"/>
            <a:endParaRPr lang="en-US" b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1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On-screen Show (4:3)</PresentationFormat>
  <Paragraphs>98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Ashish Jagtap</dc:creator>
  <cp:lastModifiedBy>Ashish Jagtap</cp:lastModifiedBy>
  <cp:revision>1</cp:revision>
  <dcterms:created xsi:type="dcterms:W3CDTF">2006-08-16T00:00:00Z</dcterms:created>
  <dcterms:modified xsi:type="dcterms:W3CDTF">2016-10-22T11:22:25Z</dcterms:modified>
</cp:coreProperties>
</file>